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  <p:sldId id="279" r:id="rId12"/>
    <p:sldId id="266" r:id="rId13"/>
    <p:sldId id="267" r:id="rId14"/>
    <p:sldId id="268" r:id="rId15"/>
    <p:sldId id="269" r:id="rId16"/>
    <p:sldId id="280" r:id="rId17"/>
    <p:sldId id="281" r:id="rId18"/>
    <p:sldId id="282" r:id="rId19"/>
    <p:sldId id="270" r:id="rId20"/>
    <p:sldId id="271" r:id="rId21"/>
    <p:sldId id="272" r:id="rId22"/>
    <p:sldId id="273" r:id="rId23"/>
    <p:sldId id="274" r:id="rId24"/>
    <p:sldId id="275" r:id="rId25"/>
    <p:sldId id="283" r:id="rId26"/>
    <p:sldId id="276" r:id="rId27"/>
    <p:sldId id="284" r:id="rId28"/>
    <p:sldId id="277" r:id="rId29"/>
    <p:sldId id="278" r:id="rId30"/>
    <p:sldId id="285" r:id="rId31"/>
  </p:sldIdLst>
  <p:sldSz cx="12192000" cy="6858000"/>
  <p:notesSz cx="9309100" cy="6954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4895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4895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200D18B-A50F-4144-BAE8-6C16AEABC21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5889"/>
            <a:ext cx="4033943" cy="34894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05889"/>
            <a:ext cx="4033943" cy="34894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61F45B6-000F-437C-A0B6-272E797C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2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ADEF0-29A0-464B-A84E-0C51F07BF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3F975-6BB2-4478-8CB1-75972F174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F162-3E55-4E5C-832F-9A7B0FF0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8C6C-CA8E-42B0-8B58-3AB8AD6FE1D8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17689-6EE2-4A45-8A3A-8A32CA78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41F7-F24C-4A09-834D-5CF59DB5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D87E-204C-480C-BEB2-2A7D0E31E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CCF8-CBE7-4575-AA68-D385627A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D3A35E-A741-48CB-8F29-6EAF8ED1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F6C16-BB35-43BD-B7DD-A942FC8A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8C6C-CA8E-42B0-8B58-3AB8AD6FE1D8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03520-E415-47A9-85B2-F30FBB07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A889E-E278-4F8F-B6DD-02DE8AED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D87E-204C-480C-BEB2-2A7D0E31E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AD180A-EAB2-49D9-9216-F4871707C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BF2C7-DA6B-4C73-89D8-2DF3B423B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98DD3-AAF9-4F93-8CD6-582CCFB56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8C6C-CA8E-42B0-8B58-3AB8AD6FE1D8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787EE-46B5-4838-AAE5-6A976909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D7E27-7968-4403-9E33-D014D7DE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D87E-204C-480C-BEB2-2A7D0E31E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1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4F3C-D812-4121-B5A3-768B1CB0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149BA-F98E-46C6-962C-FF3495546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92431-CB67-4FC2-8536-0FF55562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8C6C-CA8E-42B0-8B58-3AB8AD6FE1D8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60108-50A9-44E2-ADF7-9968CFAC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B4484-7394-4330-BAD5-4905EDC5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D87E-204C-480C-BEB2-2A7D0E31E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5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9F198-1AA1-432E-92B1-434A2275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CD197-FBD0-43F2-9112-782FADF3B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C75A5-FEAB-4973-931E-16A95EC9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8C6C-CA8E-42B0-8B58-3AB8AD6FE1D8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3C57D-776F-4D13-9FC6-FA846EA8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1D663-3ADF-4B70-AFD7-ED2FD09C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D87E-204C-480C-BEB2-2A7D0E31E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8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C23E-F604-412F-B8D7-B2778351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BB9C7-B821-468E-A844-E98D976FB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8CE3F-2734-4AD7-B610-4C51487E3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F617A-E28B-43BE-8757-0F8D6D5F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8C6C-CA8E-42B0-8B58-3AB8AD6FE1D8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C422-23B3-46D0-956C-15935E08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0A422-8D7A-4BD9-8864-3598BA10F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D87E-204C-480C-BEB2-2A7D0E31E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1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2053A-D075-409A-8ECC-79C9782E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E85C6-22E3-4BF1-925E-6F11B2831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615D1-521F-42B7-BA93-91F5B59FF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ACFFB6-AB07-43C3-98FA-CE16593CE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42021-7702-4BAA-B07B-9FB7EA0A8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27BDB7-3C52-4E76-84DF-31170AFBF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8C6C-CA8E-42B0-8B58-3AB8AD6FE1D8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AB3A31-EC98-4B55-93D0-8A6ADA5B5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5793-1163-48B6-A540-749EC06C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D87E-204C-480C-BEB2-2A7D0E31E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0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8B53-61E5-49F7-9FC4-36CC953ED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0E814-9CB0-40AF-9A96-ED8FD130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8C6C-CA8E-42B0-8B58-3AB8AD6FE1D8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8C68E4-C389-466A-BEA1-14AAE27FE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BBE1A-4C1D-40FB-B9C4-BE6E34D8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D87E-204C-480C-BEB2-2A7D0E31E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1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87CFE-5D16-441B-B337-112EB456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8C6C-CA8E-42B0-8B58-3AB8AD6FE1D8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D343DC-3C17-44A3-B8F4-4D218AD6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9BDEC-F36F-47CD-A7A4-0A6D0F21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D87E-204C-480C-BEB2-2A7D0E31E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A100-5F98-4745-8DA6-CEC857B5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8D31A-50AC-4BC7-821B-71BC13545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C06F5-F58D-40B3-AE82-16C6A250C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9E566-AE11-416A-9F22-B2AF28B2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8C6C-CA8E-42B0-8B58-3AB8AD6FE1D8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1FC9C-4882-4420-8440-B99536A9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CA732-7B89-44B4-AF20-41B46C51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D87E-204C-480C-BEB2-2A7D0E31E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0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E22BE-D6AE-4F6D-A572-C2B73769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4875C-CEAF-468D-B9EF-F3749F269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3319A-12C8-44C1-97A8-5C782D202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AB2B0-2A57-4B4D-8EEE-184DF1E4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8C6C-CA8E-42B0-8B58-3AB8AD6FE1D8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8AF49-E772-4D1A-90F5-88ADB38C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9C4C0-459B-48D3-AF50-D4DD5650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D87E-204C-480C-BEB2-2A7D0E31E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CE9625-DBEB-49FB-B410-0DBF4412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32C19-58E1-4443-8296-CC4084C21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46CCC-E9AD-4AFC-8E06-AC77775E4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F8C6C-CA8E-42B0-8B58-3AB8AD6FE1D8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EE0FD-9B51-41F1-9414-4EBEF51CB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C566-E38B-4D3A-A4BB-CC641A3E6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CD87E-204C-480C-BEB2-2A7D0E31E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8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2D12F-237F-477C-8810-862C41743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/>
              <a:t>Earth-Sun-Moon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CCB31E-123F-4EA6-A8B8-7DA8F4117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547" y="3429000"/>
            <a:ext cx="4928906" cy="31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1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1-2: Earth’s Movement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93" y="1025166"/>
            <a:ext cx="7401464" cy="5332502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How Earth Moves</a:t>
            </a:r>
          </a:p>
          <a:p>
            <a:pPr lvl="1"/>
            <a:r>
              <a:rPr lang="en-US" sz="4000" dirty="0"/>
              <a:t>Revolution</a:t>
            </a:r>
          </a:p>
          <a:p>
            <a:pPr lvl="2"/>
            <a:r>
              <a:rPr lang="en-US" sz="3600" dirty="0"/>
              <a:t>Movement of Earth around the Sun</a:t>
            </a:r>
          </a:p>
          <a:p>
            <a:pPr lvl="2"/>
            <a:r>
              <a:rPr lang="en-US" sz="3600" dirty="0"/>
              <a:t>Earth follows a path, or orbit</a:t>
            </a:r>
          </a:p>
          <a:p>
            <a:pPr lvl="2"/>
            <a:r>
              <a:rPr lang="en-US" sz="3600" dirty="0"/>
              <a:t>Earth’s orbit is an ellipse, but very close to being a circular path</a:t>
            </a:r>
          </a:p>
          <a:p>
            <a:pPr lvl="2"/>
            <a:r>
              <a:rPr lang="en-US" sz="3600" dirty="0"/>
              <a:t>Earth takes 365.25 days, or one year, to complete 1 revolution</a:t>
            </a:r>
          </a:p>
          <a:p>
            <a:pPr lvl="2"/>
            <a:endParaRPr lang="en-US" sz="3600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38B17-83D3-4CBA-B27F-73AF819C0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86"/>
          <a:stretch/>
        </p:blipFill>
        <p:spPr>
          <a:xfrm>
            <a:off x="8041257" y="2170112"/>
            <a:ext cx="3687602" cy="337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4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24D66CC-ECCE-4257-9407-DC499F0CA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100" y="704850"/>
            <a:ext cx="91821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3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1-2: Earth’s Movement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1" y="1025166"/>
            <a:ext cx="11544300" cy="5332502"/>
          </a:xfrm>
        </p:spPr>
        <p:txBody>
          <a:bodyPr>
            <a:normAutofit/>
          </a:bodyPr>
          <a:lstStyle/>
          <a:p>
            <a:r>
              <a:rPr lang="en-US" sz="4400" dirty="0"/>
              <a:t>The Seasons</a:t>
            </a:r>
          </a:p>
          <a:p>
            <a:pPr lvl="1"/>
            <a:r>
              <a:rPr lang="en-US" sz="3600" dirty="0"/>
              <a:t>Sunlight hits in different amounts due to Earth’s shape</a:t>
            </a:r>
          </a:p>
          <a:p>
            <a:pPr lvl="1"/>
            <a:r>
              <a:rPr lang="en-US" sz="3600" dirty="0"/>
              <a:t>Locations near the equator get direct sunlight, locations near the poles get angled sunlight.</a:t>
            </a:r>
          </a:p>
          <a:p>
            <a:pPr lvl="1"/>
            <a:r>
              <a:rPr lang="en-US" sz="3600" dirty="0"/>
              <a:t>This why it is warmer near the equator and colder at the poles</a:t>
            </a:r>
            <a:endParaRPr lang="en-US" sz="3200" dirty="0"/>
          </a:p>
          <a:p>
            <a:pPr lvl="2"/>
            <a:endParaRPr lang="en-US" sz="3600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294A7-1AA3-4AE2-BCD0-4900F7067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3932191"/>
            <a:ext cx="5295681" cy="264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57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1-2: Earth’s Movement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93" y="1025166"/>
            <a:ext cx="7589807" cy="5332502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The Seasons cont’d</a:t>
            </a:r>
          </a:p>
          <a:p>
            <a:pPr lvl="1"/>
            <a:r>
              <a:rPr lang="en-US" sz="4000" dirty="0"/>
              <a:t>Seasons depend on the tilt of the Earth’s axis</a:t>
            </a:r>
          </a:p>
          <a:p>
            <a:pPr lvl="2"/>
            <a:r>
              <a:rPr lang="en-US" sz="3600" dirty="0"/>
              <a:t>Earth’s axis is tilted 23.5</a:t>
            </a:r>
            <a:r>
              <a:rPr lang="en-US" sz="3600" baseline="30000" dirty="0"/>
              <a:t>0</a:t>
            </a:r>
            <a:r>
              <a:rPr lang="en-US" sz="3600" dirty="0"/>
              <a:t> </a:t>
            </a:r>
          </a:p>
          <a:p>
            <a:pPr lvl="2"/>
            <a:r>
              <a:rPr lang="en-US" sz="3600" dirty="0"/>
              <a:t>Earth’s tilt creates changes in temperature due to amount of sunlight</a:t>
            </a:r>
          </a:p>
          <a:p>
            <a:pPr lvl="1"/>
            <a:r>
              <a:rPr lang="en-US" sz="4000" dirty="0"/>
              <a:t>Earth has seasons because its axis is tilted as it revolves around the Sun.</a:t>
            </a:r>
            <a:endParaRPr lang="en-US" sz="3600" dirty="0"/>
          </a:p>
          <a:p>
            <a:pPr lvl="2"/>
            <a:endParaRPr lang="en-US" sz="3600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09B5D-3EA5-456B-A765-3A25B0AFE8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1" t="2941" r="2545" b="4823"/>
          <a:stretch/>
        </p:blipFill>
        <p:spPr>
          <a:xfrm>
            <a:off x="8229600" y="3729740"/>
            <a:ext cx="3566867" cy="2862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D9CE1C-D9A0-4DA6-AB40-C0C511C937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0" t="3082" r="3764" b="4958"/>
          <a:stretch/>
        </p:blipFill>
        <p:spPr>
          <a:xfrm>
            <a:off x="8229599" y="790562"/>
            <a:ext cx="3566868" cy="290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17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1-2: Earth’s Movement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93" y="1025166"/>
            <a:ext cx="6942107" cy="5547084"/>
          </a:xfrm>
        </p:spPr>
        <p:txBody>
          <a:bodyPr>
            <a:normAutofit/>
          </a:bodyPr>
          <a:lstStyle/>
          <a:p>
            <a:r>
              <a:rPr lang="en-US" sz="4400" dirty="0"/>
              <a:t>The Seasons cont’d</a:t>
            </a:r>
          </a:p>
          <a:p>
            <a:pPr lvl="1"/>
            <a:r>
              <a:rPr lang="en-US" sz="4000" dirty="0"/>
              <a:t>Day Length</a:t>
            </a:r>
          </a:p>
          <a:p>
            <a:pPr lvl="2"/>
            <a:r>
              <a:rPr lang="en-US" sz="3600" dirty="0"/>
              <a:t>Part of Earth tilted toward the sun get more hours of daylight than the part of Earth tilted away from the sun</a:t>
            </a:r>
          </a:p>
          <a:p>
            <a:pPr lvl="2"/>
            <a:r>
              <a:rPr lang="en-US" sz="3600" dirty="0"/>
              <a:t>Summer = Longer daylight hours</a:t>
            </a:r>
          </a:p>
          <a:p>
            <a:pPr lvl="2"/>
            <a:r>
              <a:rPr lang="en-US" sz="3600" dirty="0"/>
              <a:t>Winter = Shorter daylight hours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203C2-38D7-42CA-8B36-6431FABD3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987066"/>
            <a:ext cx="2692940" cy="2747711"/>
          </a:xfrm>
          <a:prstGeom prst="rect">
            <a:avLst/>
          </a:prstGeom>
        </p:spPr>
      </p:pic>
      <p:pic>
        <p:nvPicPr>
          <p:cNvPr id="5" name="Picture 5" descr="C193_L1_P009a">
            <a:extLst>
              <a:ext uri="{FF2B5EF4-FFF2-40B4-BE49-F238E27FC236}">
                <a16:creationId xmlns:a16="http://schemas.microsoft.com/office/drawing/2014/main" id="{DA451B38-1A57-4A27-9FDB-C5702A7AA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9"/>
          <a:stretch>
            <a:fillRect/>
          </a:stretch>
        </p:blipFill>
        <p:spPr bwMode="auto">
          <a:xfrm>
            <a:off x="8502229" y="3880523"/>
            <a:ext cx="2687011" cy="251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5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1-2: Earth’s Movement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939" y="1025166"/>
            <a:ext cx="6829547" cy="5332502"/>
          </a:xfrm>
        </p:spPr>
        <p:txBody>
          <a:bodyPr>
            <a:normAutofit/>
          </a:bodyPr>
          <a:lstStyle/>
          <a:p>
            <a:r>
              <a:rPr lang="en-US" sz="4400" dirty="0"/>
              <a:t>The Seasons cont’d</a:t>
            </a:r>
          </a:p>
          <a:p>
            <a:pPr lvl="1"/>
            <a:r>
              <a:rPr lang="en-US" sz="4000" dirty="0"/>
              <a:t>Solstices and Equinoxes</a:t>
            </a:r>
          </a:p>
          <a:p>
            <a:pPr lvl="2"/>
            <a:r>
              <a:rPr lang="en-US" sz="3200" dirty="0"/>
              <a:t>Solstices </a:t>
            </a:r>
          </a:p>
          <a:p>
            <a:pPr lvl="3"/>
            <a:r>
              <a:rPr lang="en-US" sz="3000" dirty="0"/>
              <a:t>When Northern or Southern Hemisphere is tilted toward or away from the Sun</a:t>
            </a:r>
          </a:p>
          <a:p>
            <a:pPr lvl="3"/>
            <a:r>
              <a:rPr lang="en-US" sz="3000" dirty="0"/>
              <a:t>December Solstice, June Solstice</a:t>
            </a:r>
          </a:p>
          <a:p>
            <a:pPr lvl="2"/>
            <a:r>
              <a:rPr lang="en-US" sz="3200" dirty="0"/>
              <a:t>Equinoxes</a:t>
            </a:r>
          </a:p>
          <a:p>
            <a:pPr lvl="3"/>
            <a:r>
              <a:rPr lang="en-US" sz="3000" dirty="0"/>
              <a:t>When hemisphere is tilted toward or away from the Sun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DE03F3-0FF2-4A82-A8BD-86C8FF7EC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340" y="1543050"/>
            <a:ext cx="426372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22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193_L1_P008e">
            <a:extLst>
              <a:ext uri="{FF2B5EF4-FFF2-40B4-BE49-F238E27FC236}">
                <a16:creationId xmlns:a16="http://schemas.microsoft.com/office/drawing/2014/main" id="{91FB090F-A961-437E-8ACB-1F66BB25D3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7" y="647700"/>
            <a:ext cx="10739643" cy="536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10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25C51-88E6-4600-80C0-24FE8851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/>
              <a:t>Solstices</a:t>
            </a:r>
          </a:p>
        </p:txBody>
      </p:sp>
      <p:pic>
        <p:nvPicPr>
          <p:cNvPr id="4" name="Picture 5" descr="C193_L1_P008a">
            <a:extLst>
              <a:ext uri="{FF2B5EF4-FFF2-40B4-BE49-F238E27FC236}">
                <a16:creationId xmlns:a16="http://schemas.microsoft.com/office/drawing/2014/main" id="{171AA01F-5FE0-479A-BC70-8AC6570DBA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18" y="1844675"/>
            <a:ext cx="454213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193_L1_P008d">
            <a:extLst>
              <a:ext uri="{FF2B5EF4-FFF2-40B4-BE49-F238E27FC236}">
                <a16:creationId xmlns:a16="http://schemas.microsoft.com/office/drawing/2014/main" id="{303BDDC1-D420-44C8-8585-7D92756B9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844675"/>
            <a:ext cx="4542132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8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F813-FBD4-4BC1-9B54-05A54DB0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/>
              <a:t>Equinoxes</a:t>
            </a:r>
          </a:p>
        </p:txBody>
      </p:sp>
      <p:pic>
        <p:nvPicPr>
          <p:cNvPr id="4" name="Picture 5" descr="C193_L1_P008b">
            <a:extLst>
              <a:ext uri="{FF2B5EF4-FFF2-40B4-BE49-F238E27FC236}">
                <a16:creationId xmlns:a16="http://schemas.microsoft.com/office/drawing/2014/main" id="{F086904C-69FA-4C18-8928-BCBDD7C63E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11" y="1825625"/>
            <a:ext cx="453597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193_L1_P008c">
            <a:extLst>
              <a:ext uri="{FF2B5EF4-FFF2-40B4-BE49-F238E27FC236}">
                <a16:creationId xmlns:a16="http://schemas.microsoft.com/office/drawing/2014/main" id="{C696B0A8-FB9B-4071-9216-D911C9CD1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14" y="1825625"/>
            <a:ext cx="4535976" cy="43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36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1-2: Earth’s Movement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93" y="1025166"/>
            <a:ext cx="7210245" cy="5332502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/>
              <a:t>Gravity and Orbits</a:t>
            </a:r>
          </a:p>
          <a:p>
            <a:pPr lvl="1"/>
            <a:r>
              <a:rPr lang="en-US" sz="4000" dirty="0"/>
              <a:t>Gravity</a:t>
            </a:r>
          </a:p>
          <a:p>
            <a:pPr lvl="2"/>
            <a:r>
              <a:rPr lang="en-US" sz="3600" dirty="0"/>
              <a:t>Force that keeps the Earth in orbit around the Sun</a:t>
            </a:r>
          </a:p>
          <a:p>
            <a:pPr lvl="2"/>
            <a:r>
              <a:rPr lang="en-US" sz="3600" dirty="0"/>
              <a:t>Newton’s Law of Universal Gravitation</a:t>
            </a:r>
          </a:p>
          <a:p>
            <a:pPr lvl="3"/>
            <a:r>
              <a:rPr lang="en-US" sz="3400" dirty="0"/>
              <a:t>Every object in the universe attracts every other object</a:t>
            </a:r>
          </a:p>
          <a:p>
            <a:pPr lvl="3"/>
            <a:r>
              <a:rPr lang="en-US" sz="3400" dirty="0"/>
              <a:t>Strength of force of gravity between 2 objects depends on –</a:t>
            </a:r>
          </a:p>
          <a:p>
            <a:pPr lvl="4"/>
            <a:r>
              <a:rPr lang="en-US" sz="3400" dirty="0"/>
              <a:t>Masses of objects</a:t>
            </a:r>
          </a:p>
          <a:p>
            <a:pPr lvl="4"/>
            <a:r>
              <a:rPr lang="en-US" sz="3400" dirty="0"/>
              <a:t>Distance between objects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DCC373-BA14-490B-AC99-F1BDFC970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919" y="2610555"/>
            <a:ext cx="3859288" cy="37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9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1-1: Movement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81895"/>
            <a:ext cx="8134350" cy="5505450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/>
              <a:t>The Night Sky</a:t>
            </a:r>
          </a:p>
          <a:p>
            <a:pPr lvl="1">
              <a:buFontTx/>
              <a:buChar char="-"/>
            </a:pPr>
            <a:r>
              <a:rPr lang="en-US" sz="4800" dirty="0"/>
              <a:t>What can we see in the night sky with our naked eye? </a:t>
            </a:r>
          </a:p>
          <a:p>
            <a:pPr lvl="1">
              <a:buFontTx/>
              <a:buChar char="-"/>
            </a:pPr>
            <a:r>
              <a:rPr lang="en-US" sz="5400" dirty="0"/>
              <a:t>Stars, Planets, and the Moon</a:t>
            </a:r>
          </a:p>
          <a:p>
            <a:pPr lvl="2"/>
            <a:r>
              <a:rPr lang="en-US" sz="4400" dirty="0"/>
              <a:t>Stars  - are seen as dots of light, but are really giant balls of gas</a:t>
            </a:r>
          </a:p>
          <a:p>
            <a:pPr lvl="2"/>
            <a:r>
              <a:rPr lang="en-US" sz="4400" dirty="0"/>
              <a:t>Planets – orbit around the Sun (star)</a:t>
            </a:r>
          </a:p>
          <a:p>
            <a:pPr lvl="2"/>
            <a:r>
              <a:rPr lang="en-US" sz="4400" dirty="0"/>
              <a:t>Moon – Earth’s natural satellite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D93BB-D144-4AC8-81E7-D488BEBE5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550" y="1334295"/>
            <a:ext cx="32194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2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1-2: Earth’s Movement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93" y="1025166"/>
            <a:ext cx="7123981" cy="5332502"/>
          </a:xfrm>
        </p:spPr>
        <p:txBody>
          <a:bodyPr>
            <a:normAutofit/>
          </a:bodyPr>
          <a:lstStyle/>
          <a:p>
            <a:r>
              <a:rPr lang="en-US" sz="4400" dirty="0"/>
              <a:t>Gravity and Orbits</a:t>
            </a:r>
          </a:p>
          <a:p>
            <a:pPr lvl="1"/>
            <a:r>
              <a:rPr lang="en-US" sz="4000" dirty="0"/>
              <a:t>Inertia</a:t>
            </a:r>
          </a:p>
          <a:p>
            <a:pPr lvl="2"/>
            <a:r>
              <a:rPr lang="en-US" sz="3000" dirty="0"/>
              <a:t>Inertia keeps the Earth from being pulled into the Sun</a:t>
            </a:r>
          </a:p>
          <a:p>
            <a:pPr lvl="2"/>
            <a:r>
              <a:rPr lang="en-US" sz="3000" dirty="0"/>
              <a:t>The tendency of an object to resist a change in motion</a:t>
            </a:r>
          </a:p>
          <a:p>
            <a:pPr lvl="2"/>
            <a:r>
              <a:rPr lang="en-US" sz="3000" dirty="0"/>
              <a:t>Newton’s 1</a:t>
            </a:r>
            <a:r>
              <a:rPr lang="en-US" sz="3000" baseline="30000" dirty="0"/>
              <a:t>st</a:t>
            </a:r>
            <a:r>
              <a:rPr lang="en-US" sz="3000" dirty="0"/>
              <a:t> Law = Inertia</a:t>
            </a:r>
          </a:p>
          <a:p>
            <a:pPr lvl="3"/>
            <a:r>
              <a:rPr lang="en-US" sz="2800" dirty="0"/>
              <a:t>An object at rest will stay at rest and an object in motion will stay in motion unless acted upon by a force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9669A-CA1F-44F7-A713-09E4EB20E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774" y="3429000"/>
            <a:ext cx="3609975" cy="29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88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1-2: Earth’s Movement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93" y="1025166"/>
            <a:ext cx="7123981" cy="5332502"/>
          </a:xfrm>
        </p:spPr>
        <p:txBody>
          <a:bodyPr>
            <a:normAutofit/>
          </a:bodyPr>
          <a:lstStyle/>
          <a:p>
            <a:r>
              <a:rPr lang="en-US" sz="4400" dirty="0"/>
              <a:t>Gravity and Orbits</a:t>
            </a:r>
          </a:p>
          <a:p>
            <a:pPr lvl="1"/>
            <a:r>
              <a:rPr lang="en-US" sz="4000" dirty="0"/>
              <a:t>Orbital Motion</a:t>
            </a:r>
          </a:p>
          <a:p>
            <a:pPr lvl="2"/>
            <a:r>
              <a:rPr lang="en-US" sz="3000" dirty="0"/>
              <a:t>Inertia and Force of gravity keep objects in their orbital motion</a:t>
            </a:r>
          </a:p>
          <a:p>
            <a:pPr lvl="2"/>
            <a:r>
              <a:rPr lang="en-US" sz="3000" dirty="0"/>
              <a:t>Earth’s gravity pulls the moon toward it</a:t>
            </a:r>
          </a:p>
          <a:p>
            <a:pPr lvl="2"/>
            <a:r>
              <a:rPr lang="en-US" sz="3000" dirty="0"/>
              <a:t>The Moon’s inertia keep it in its orbital path</a:t>
            </a:r>
          </a:p>
          <a:p>
            <a:pPr lvl="2"/>
            <a:r>
              <a:rPr lang="en-US" sz="3000" dirty="0"/>
              <a:t>Without Earth’s gravity, the Moon would fly off into space in a straight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C96E2-205F-45FB-9A3B-CFF49C51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774" y="2350729"/>
            <a:ext cx="3926164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15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1-3: Phases and Ellipses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93" y="1025166"/>
            <a:ext cx="7123981" cy="5332502"/>
          </a:xfrm>
        </p:spPr>
        <p:txBody>
          <a:bodyPr>
            <a:normAutofit/>
          </a:bodyPr>
          <a:lstStyle/>
          <a:p>
            <a:r>
              <a:rPr lang="en-US" sz="4400" dirty="0"/>
              <a:t>The Appearance of the Moon</a:t>
            </a:r>
          </a:p>
          <a:p>
            <a:pPr lvl="1"/>
            <a:r>
              <a:rPr lang="en-US" sz="4000" dirty="0"/>
              <a:t>The Two Sides of the Moon</a:t>
            </a:r>
          </a:p>
          <a:p>
            <a:pPr lvl="2"/>
            <a:r>
              <a:rPr lang="en-US" sz="3000" dirty="0"/>
              <a:t>Near side – faces Earth</a:t>
            </a:r>
          </a:p>
          <a:p>
            <a:pPr lvl="3"/>
            <a:r>
              <a:rPr lang="en-US" sz="2800" dirty="0"/>
              <a:t>Darker areas – </a:t>
            </a:r>
            <a:r>
              <a:rPr lang="en-US" sz="2800" dirty="0" err="1"/>
              <a:t>maria</a:t>
            </a:r>
            <a:endParaRPr lang="en-US" sz="2800" dirty="0"/>
          </a:p>
          <a:p>
            <a:pPr lvl="3"/>
            <a:r>
              <a:rPr lang="en-US" sz="2800" dirty="0"/>
              <a:t>Lighter areas – highlands</a:t>
            </a:r>
          </a:p>
          <a:p>
            <a:pPr lvl="3"/>
            <a:r>
              <a:rPr lang="en-US" sz="2800" dirty="0"/>
              <a:t>Craters</a:t>
            </a:r>
          </a:p>
          <a:p>
            <a:pPr lvl="2"/>
            <a:r>
              <a:rPr lang="en-US" sz="3000" dirty="0"/>
              <a:t>Far side – faces away from Earth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1D4A2-9F80-4C91-9A5D-2BCA3EBEF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0" r="50000"/>
          <a:stretch/>
        </p:blipFill>
        <p:spPr>
          <a:xfrm>
            <a:off x="8125274" y="662781"/>
            <a:ext cx="2867025" cy="2890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AB0495-C36A-4399-B56D-A0A1FF240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652" b="488"/>
          <a:stretch/>
        </p:blipFill>
        <p:spPr>
          <a:xfrm>
            <a:off x="8125274" y="3572668"/>
            <a:ext cx="2867025" cy="28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17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1-3: Phases and Ellipses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93" y="1025165"/>
            <a:ext cx="7123981" cy="5513657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/>
              <a:t>The Appearance of the Moon</a:t>
            </a:r>
          </a:p>
          <a:p>
            <a:pPr lvl="1"/>
            <a:r>
              <a:rPr lang="en-US" sz="4000" dirty="0"/>
              <a:t>Motions of the Moon</a:t>
            </a:r>
          </a:p>
          <a:p>
            <a:pPr lvl="2"/>
            <a:r>
              <a:rPr lang="en-US" sz="3600" dirty="0"/>
              <a:t>The Moon rotates and revolves</a:t>
            </a:r>
          </a:p>
          <a:p>
            <a:pPr lvl="2"/>
            <a:r>
              <a:rPr lang="en-US" sz="3600" dirty="0"/>
              <a:t>The Moon’s rotation period and revolution period are both about 1 month</a:t>
            </a:r>
          </a:p>
          <a:p>
            <a:pPr lvl="2"/>
            <a:r>
              <a:rPr lang="en-US" sz="3600" dirty="0"/>
              <a:t>The same side of the moon always faces the Earth</a:t>
            </a:r>
          </a:p>
          <a:p>
            <a:pPr lvl="2"/>
            <a:r>
              <a:rPr lang="en-US" sz="3600" dirty="0"/>
              <a:t>From space, half of the moon is always lit from the Sun</a:t>
            </a:r>
          </a:p>
          <a:p>
            <a:pPr lvl="2"/>
            <a:r>
              <a:rPr lang="en-US" sz="3600" dirty="0"/>
              <a:t>From Earth, the lit part of the moon visible from Earth changes</a:t>
            </a:r>
          </a:p>
          <a:p>
            <a:pPr lvl="1"/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AFEDD-70D9-413E-B134-7F5A382AA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595"/>
          <a:stretch/>
        </p:blipFill>
        <p:spPr>
          <a:xfrm>
            <a:off x="7770782" y="1413953"/>
            <a:ext cx="3781425" cy="4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63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1-3: Phases and Ellipses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93" y="1025166"/>
            <a:ext cx="7123981" cy="5332502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/>
              <a:t>The Appearance of the Moon</a:t>
            </a:r>
          </a:p>
          <a:p>
            <a:pPr lvl="1"/>
            <a:r>
              <a:rPr lang="en-US" sz="4000" dirty="0"/>
              <a:t>Phases of the Moon</a:t>
            </a:r>
          </a:p>
          <a:p>
            <a:pPr lvl="2"/>
            <a:r>
              <a:rPr lang="en-US" sz="3600" dirty="0"/>
              <a:t>Different shapes of the lit side of the moon visible from Earth</a:t>
            </a:r>
          </a:p>
          <a:p>
            <a:pPr lvl="2"/>
            <a:r>
              <a:rPr lang="en-US" sz="3600" dirty="0"/>
              <a:t>New moon</a:t>
            </a:r>
          </a:p>
          <a:p>
            <a:pPr lvl="2"/>
            <a:r>
              <a:rPr lang="en-US" sz="3600" dirty="0"/>
              <a:t>Waxing </a:t>
            </a:r>
            <a:r>
              <a:rPr lang="en-US" sz="3600" dirty="0" err="1"/>
              <a:t>cresent</a:t>
            </a:r>
            <a:endParaRPr lang="en-US" sz="3600" dirty="0"/>
          </a:p>
          <a:p>
            <a:pPr lvl="2"/>
            <a:r>
              <a:rPr lang="en-US" sz="3600" dirty="0"/>
              <a:t>First quarter</a:t>
            </a:r>
          </a:p>
          <a:p>
            <a:pPr lvl="2"/>
            <a:r>
              <a:rPr lang="en-US" sz="3600" dirty="0"/>
              <a:t>Waxing gibbous</a:t>
            </a:r>
          </a:p>
          <a:p>
            <a:pPr lvl="2"/>
            <a:r>
              <a:rPr lang="en-US" sz="3600" dirty="0"/>
              <a:t>Full moon</a:t>
            </a:r>
          </a:p>
          <a:p>
            <a:pPr lvl="2"/>
            <a:r>
              <a:rPr lang="en-US" sz="3600" dirty="0"/>
              <a:t>Waning gibbous</a:t>
            </a:r>
          </a:p>
          <a:p>
            <a:pPr lvl="2"/>
            <a:r>
              <a:rPr lang="en-US" sz="3600" dirty="0"/>
              <a:t>Third quarter</a:t>
            </a:r>
          </a:p>
          <a:p>
            <a:pPr lvl="2"/>
            <a:r>
              <a:rPr lang="en-US" sz="3600" dirty="0"/>
              <a:t>Waning </a:t>
            </a:r>
            <a:r>
              <a:rPr lang="en-US" sz="3600" dirty="0" err="1"/>
              <a:t>cresent</a:t>
            </a:r>
            <a:endParaRPr lang="en-US" sz="3600" dirty="0"/>
          </a:p>
          <a:p>
            <a:pPr lvl="1"/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85498-85BE-4DE7-9FF3-E0A64AF8D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0" y="2852468"/>
            <a:ext cx="5257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55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C5337B-736F-467A-8BBE-B300D80A1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0" y="670030"/>
            <a:ext cx="8610600" cy="551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72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1-3: Phases and Ellipses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93" y="1025164"/>
            <a:ext cx="6847935" cy="5720693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/>
              <a:t>The Appearance of the Moon</a:t>
            </a:r>
          </a:p>
          <a:p>
            <a:pPr lvl="1"/>
            <a:r>
              <a:rPr lang="en-US" sz="4000" dirty="0"/>
              <a:t>Eclipses</a:t>
            </a:r>
          </a:p>
          <a:p>
            <a:pPr lvl="2"/>
            <a:r>
              <a:rPr lang="en-US" sz="3200" dirty="0"/>
              <a:t>When an object in space comes in between the Sun and a third object it casts a shadow</a:t>
            </a:r>
          </a:p>
          <a:p>
            <a:pPr lvl="2"/>
            <a:r>
              <a:rPr lang="en-US" sz="3500" dirty="0"/>
              <a:t>Shadow has 2 parts</a:t>
            </a:r>
          </a:p>
          <a:p>
            <a:pPr lvl="3"/>
            <a:r>
              <a:rPr lang="en-US" sz="3500" dirty="0"/>
              <a:t>Umbra – darkest shadow, total eclipse</a:t>
            </a:r>
          </a:p>
          <a:p>
            <a:pPr lvl="3"/>
            <a:r>
              <a:rPr lang="en-US" sz="3500" dirty="0"/>
              <a:t>Penumbra – lighter shadow, partial eclipse</a:t>
            </a:r>
          </a:p>
          <a:p>
            <a:pPr lvl="2"/>
            <a:r>
              <a:rPr lang="en-US" sz="3500" dirty="0"/>
              <a:t>2 types of Eclipses</a:t>
            </a:r>
          </a:p>
          <a:p>
            <a:pPr lvl="3"/>
            <a:r>
              <a:rPr lang="en-US" sz="3500" dirty="0"/>
              <a:t>Solar Eclipse – moon between Earth and Sun</a:t>
            </a:r>
          </a:p>
          <a:p>
            <a:pPr lvl="3"/>
            <a:r>
              <a:rPr lang="en-US" sz="3500" dirty="0"/>
              <a:t>Lunar Eclipse – Earth between Moon and Sun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A71C45-CC45-4D09-BBDE-796B3769D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678" y="2263519"/>
            <a:ext cx="4388172" cy="324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90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8A911F-1D1B-41F1-A85B-3B3BCF848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04850"/>
            <a:ext cx="11010900" cy="548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51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1-3: Phases and Ellipses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44" y="910866"/>
            <a:ext cx="7304494" cy="5332502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/>
              <a:t>The Appearance of the Moon</a:t>
            </a:r>
          </a:p>
          <a:p>
            <a:pPr lvl="1"/>
            <a:r>
              <a:rPr lang="en-US" sz="4000" dirty="0"/>
              <a:t>Tides</a:t>
            </a:r>
          </a:p>
          <a:p>
            <a:pPr lvl="2"/>
            <a:r>
              <a:rPr lang="en-US" sz="3200" dirty="0"/>
              <a:t>Rise and fall of ocean water that occur about every 12.5 </a:t>
            </a:r>
            <a:r>
              <a:rPr lang="en-US" sz="3200" dirty="0" err="1"/>
              <a:t>hr</a:t>
            </a:r>
            <a:endParaRPr lang="en-US" sz="3200" dirty="0"/>
          </a:p>
          <a:p>
            <a:pPr lvl="2"/>
            <a:r>
              <a:rPr lang="en-US" sz="3200" dirty="0"/>
              <a:t>The Moon and the Sun</a:t>
            </a:r>
          </a:p>
          <a:p>
            <a:pPr lvl="3"/>
            <a:r>
              <a:rPr lang="en-US" sz="3000" dirty="0"/>
              <a:t>Moon’s gravity pulls on the side of Earth facing the moon</a:t>
            </a:r>
          </a:p>
          <a:p>
            <a:pPr lvl="3"/>
            <a:r>
              <a:rPr lang="en-US" sz="3000" dirty="0"/>
              <a:t>Pull causes a tidal bulge on one side of the Earth</a:t>
            </a:r>
          </a:p>
          <a:p>
            <a:pPr lvl="3"/>
            <a:r>
              <a:rPr lang="en-US" sz="3000" dirty="0"/>
              <a:t>Another tidal bulge forms on the opposite side of the Earth</a:t>
            </a:r>
          </a:p>
          <a:p>
            <a:pPr lvl="3"/>
            <a:r>
              <a:rPr lang="en-US" sz="3000" dirty="0"/>
              <a:t>As Earth rotates, the tidal bulge will move creating high and low tides</a:t>
            </a:r>
          </a:p>
          <a:p>
            <a:pPr lvl="1"/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02373-9DC2-4B6D-BE9D-945EE77B6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285"/>
          <a:stretch/>
        </p:blipFill>
        <p:spPr>
          <a:xfrm>
            <a:off x="8067894" y="947713"/>
            <a:ext cx="3580963" cy="2481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3CADCA-E9CA-4CD6-9489-9A518FFB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96" r="-311"/>
          <a:stretch/>
        </p:blipFill>
        <p:spPr>
          <a:xfrm>
            <a:off x="8067893" y="3577117"/>
            <a:ext cx="3580963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65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1-3: Phases and Ellipses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93" y="1025166"/>
            <a:ext cx="7123981" cy="533250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4000" dirty="0"/>
              <a:t>Tides cont’d</a:t>
            </a:r>
          </a:p>
          <a:p>
            <a:pPr lvl="2"/>
            <a:r>
              <a:rPr lang="en-US" sz="3200" dirty="0"/>
              <a:t>The Moon and the Sun</a:t>
            </a:r>
          </a:p>
          <a:p>
            <a:pPr lvl="3"/>
            <a:r>
              <a:rPr lang="en-US" sz="3000" dirty="0"/>
              <a:t>The Sun’s gravity can influence tides as well, just not as much as the Moon</a:t>
            </a:r>
          </a:p>
          <a:p>
            <a:pPr lvl="3"/>
            <a:r>
              <a:rPr lang="en-US" sz="3000" dirty="0"/>
              <a:t>The changing positions of the Sun and Moon affect the changing levels of the tides</a:t>
            </a:r>
          </a:p>
          <a:p>
            <a:pPr lvl="2"/>
            <a:r>
              <a:rPr lang="en-US" sz="3200" dirty="0"/>
              <a:t>Spring and Neap Tides</a:t>
            </a:r>
          </a:p>
          <a:p>
            <a:pPr lvl="3"/>
            <a:r>
              <a:rPr lang="en-US" sz="3000" dirty="0"/>
              <a:t>Spring Tide – most significant difference in low and high tides</a:t>
            </a:r>
          </a:p>
          <a:p>
            <a:pPr lvl="3"/>
            <a:r>
              <a:rPr lang="en-US" sz="3000" dirty="0"/>
              <a:t>Neap Tide – least significant difference in low and high tides</a:t>
            </a:r>
          </a:p>
          <a:p>
            <a:pPr marL="1371600" lvl="3" indent="0">
              <a:buNone/>
            </a:pPr>
            <a:endParaRPr lang="en-US" sz="3000" dirty="0"/>
          </a:p>
          <a:p>
            <a:pPr lvl="1"/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65C1D2-CDDD-4140-85E0-CDE206A64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26"/>
          <a:stretch/>
        </p:blipFill>
        <p:spPr>
          <a:xfrm>
            <a:off x="7827551" y="1519717"/>
            <a:ext cx="3724656" cy="44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1-1: Movement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0"/>
            <a:ext cx="7029450" cy="4937919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4800" dirty="0"/>
              <a:t>- Meteors and Comets</a:t>
            </a:r>
          </a:p>
          <a:p>
            <a:pPr lvl="2"/>
            <a:r>
              <a:rPr lang="en-US" sz="4400" dirty="0"/>
              <a:t>Meteors are flashes of light when a meteoroid (small rock) burns up in atmosphere</a:t>
            </a:r>
          </a:p>
          <a:p>
            <a:pPr lvl="2"/>
            <a:r>
              <a:rPr lang="en-US" sz="4400" dirty="0"/>
              <a:t>Comets are chunks of dust and ice that orbit a star, they form tails when close to the Sun</a:t>
            </a:r>
            <a:endParaRPr lang="en-US" sz="4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B7934F-7D06-45B6-893A-05EAD217A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50" y="1253330"/>
            <a:ext cx="3724275" cy="2519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EE326E-8F75-446B-A179-2B1934603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650" y="4065270"/>
            <a:ext cx="3695700" cy="2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23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54934C-AD06-4F73-8B8F-A742F1CEA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015" y="1219200"/>
            <a:ext cx="1082597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2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1-1: Movement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0"/>
            <a:ext cx="7524750" cy="5318920"/>
          </a:xfrm>
        </p:spPr>
        <p:txBody>
          <a:bodyPr>
            <a:normAutofit/>
          </a:bodyPr>
          <a:lstStyle/>
          <a:p>
            <a:pPr lvl="1"/>
            <a:r>
              <a:rPr lang="en-US" sz="3900" dirty="0"/>
              <a:t>Constellations </a:t>
            </a:r>
          </a:p>
          <a:p>
            <a:pPr marL="914400" lvl="2" indent="0">
              <a:buNone/>
            </a:pPr>
            <a:r>
              <a:rPr lang="en-US" sz="3500" dirty="0"/>
              <a:t>-Patterns seen in a group of stars</a:t>
            </a:r>
          </a:p>
          <a:p>
            <a:pPr marL="457200" lvl="1" indent="0">
              <a:buNone/>
            </a:pPr>
            <a:r>
              <a:rPr lang="en-US" sz="3900" dirty="0"/>
              <a:t>	-People imagined they saw 		  figures, animals, or objects</a:t>
            </a:r>
          </a:p>
          <a:p>
            <a:pPr marL="457200" lvl="1" indent="0">
              <a:buNone/>
            </a:pPr>
            <a:r>
              <a:rPr lang="en-US" sz="3900" dirty="0"/>
              <a:t>	-Sky is divided up into 88 			  constellations</a:t>
            </a:r>
          </a:p>
          <a:p>
            <a:pPr marL="457200" lvl="1" indent="0">
              <a:buNone/>
            </a:pPr>
            <a:r>
              <a:rPr lang="en-US" sz="3900" dirty="0"/>
              <a:t>	- Some constellations are 		   	  named for Greek myths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A2E1E-5D53-42EA-9D13-031E8F84C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477" y="2457450"/>
            <a:ext cx="4591946" cy="380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1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1-1: Movement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05695"/>
            <a:ext cx="8496300" cy="5505450"/>
          </a:xfrm>
        </p:spPr>
        <p:txBody>
          <a:bodyPr>
            <a:normAutofit/>
          </a:bodyPr>
          <a:lstStyle/>
          <a:p>
            <a:r>
              <a:rPr lang="en-US" sz="5400" dirty="0"/>
              <a:t>Movement in the Sky</a:t>
            </a:r>
          </a:p>
          <a:p>
            <a:pPr lvl="1"/>
            <a:r>
              <a:rPr lang="en-US" sz="4000" dirty="0"/>
              <a:t>Movement of objects in the sky depend on the movements of Earth</a:t>
            </a:r>
          </a:p>
          <a:p>
            <a:pPr lvl="1"/>
            <a:r>
              <a:rPr lang="en-US" sz="4000" dirty="0"/>
              <a:t>Seasonal Changes</a:t>
            </a:r>
          </a:p>
          <a:p>
            <a:pPr lvl="2"/>
            <a:r>
              <a:rPr lang="en-US" sz="3600" dirty="0"/>
              <a:t>Constellations and star patterns change from season to season</a:t>
            </a:r>
          </a:p>
          <a:p>
            <a:pPr lvl="2"/>
            <a:r>
              <a:rPr lang="en-US" sz="3600" dirty="0"/>
              <a:t>Ex. Orion visible in winter, not in summer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5BAA8-966A-46EA-9673-150BDE68F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204" y="1343818"/>
            <a:ext cx="3056996" cy="458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1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1-1: Movement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05695"/>
            <a:ext cx="8039100" cy="5505450"/>
          </a:xfrm>
        </p:spPr>
        <p:txBody>
          <a:bodyPr>
            <a:normAutofit/>
          </a:bodyPr>
          <a:lstStyle/>
          <a:p>
            <a:r>
              <a:rPr lang="en-US" sz="5400" dirty="0"/>
              <a:t>Movement in the Sky</a:t>
            </a:r>
          </a:p>
          <a:p>
            <a:pPr lvl="1"/>
            <a:r>
              <a:rPr lang="en-US" sz="4000" dirty="0"/>
              <a:t>Planets</a:t>
            </a:r>
          </a:p>
          <a:p>
            <a:pPr lvl="2"/>
            <a:r>
              <a:rPr lang="en-US" sz="3600" dirty="0"/>
              <a:t>Appear to move against the background of stars</a:t>
            </a:r>
          </a:p>
          <a:p>
            <a:pPr lvl="2"/>
            <a:r>
              <a:rPr lang="en-US" sz="3600" dirty="0"/>
              <a:t>Appear to move through a narrow band in the sky called the zodiac</a:t>
            </a:r>
          </a:p>
          <a:p>
            <a:pPr lvl="2"/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1AFD1-3B48-4998-A54B-84577D3CD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1972666"/>
            <a:ext cx="3409950" cy="318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3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1-1: Movement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05695"/>
            <a:ext cx="8039100" cy="5505450"/>
          </a:xfrm>
        </p:spPr>
        <p:txBody>
          <a:bodyPr>
            <a:normAutofit/>
          </a:bodyPr>
          <a:lstStyle/>
          <a:p>
            <a:r>
              <a:rPr lang="en-US" sz="5400" dirty="0"/>
              <a:t>Models of the Solar System</a:t>
            </a:r>
          </a:p>
          <a:p>
            <a:pPr lvl="1"/>
            <a:r>
              <a:rPr lang="en-US" sz="4000" dirty="0"/>
              <a:t>Geocentric Model </a:t>
            </a:r>
          </a:p>
          <a:p>
            <a:pPr lvl="2"/>
            <a:r>
              <a:rPr lang="en-US" sz="3600" dirty="0"/>
              <a:t>Aristotle based model on observations</a:t>
            </a:r>
          </a:p>
          <a:p>
            <a:pPr lvl="2"/>
            <a:r>
              <a:rPr lang="en-US" sz="3600" dirty="0"/>
              <a:t>Earth at the center of the universe</a:t>
            </a:r>
          </a:p>
          <a:p>
            <a:pPr lvl="2"/>
            <a:r>
              <a:rPr lang="en-US" sz="3600" dirty="0"/>
              <a:t>All planets and stars circle Earth</a:t>
            </a:r>
          </a:p>
          <a:p>
            <a:pPr lvl="2"/>
            <a:r>
              <a:rPr lang="en-US" sz="3600" dirty="0"/>
              <a:t>Ptolemy added to model, planets made small circles as they moved in their orbit paths</a:t>
            </a:r>
          </a:p>
          <a:p>
            <a:pPr lvl="2"/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486C1-7917-4500-901E-A7D6C0A79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5" t="14601" r="52326" b="4572"/>
          <a:stretch/>
        </p:blipFill>
        <p:spPr>
          <a:xfrm>
            <a:off x="8629650" y="1514473"/>
            <a:ext cx="3122533" cy="423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67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1-1: Movement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05695"/>
            <a:ext cx="7570040" cy="5505450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Models of the Solar System</a:t>
            </a:r>
          </a:p>
          <a:p>
            <a:pPr lvl="1"/>
            <a:r>
              <a:rPr lang="en-US" sz="4000" dirty="0"/>
              <a:t>Heliocentric Model</a:t>
            </a:r>
          </a:p>
          <a:p>
            <a:pPr lvl="2"/>
            <a:r>
              <a:rPr lang="en-US" sz="2800" dirty="0"/>
              <a:t>Copernicus </a:t>
            </a:r>
          </a:p>
          <a:p>
            <a:pPr lvl="3"/>
            <a:r>
              <a:rPr lang="en-US" sz="2800" dirty="0"/>
              <a:t>proposed that Earth’s rotation and revolution around the Sun explained the movements of stars and planets</a:t>
            </a:r>
          </a:p>
          <a:p>
            <a:pPr lvl="2"/>
            <a:r>
              <a:rPr lang="en-US" sz="2800" dirty="0"/>
              <a:t>Brahe and Kepler</a:t>
            </a:r>
          </a:p>
          <a:p>
            <a:pPr lvl="3"/>
            <a:r>
              <a:rPr lang="en-US" sz="2800" dirty="0"/>
              <a:t>Used Brahe’s observations to determine the orbit of each planet is an ellipse, not a perfect circle</a:t>
            </a:r>
          </a:p>
          <a:p>
            <a:pPr lvl="2"/>
            <a:r>
              <a:rPr lang="en-US" sz="2800" dirty="0"/>
              <a:t>Galileo</a:t>
            </a:r>
          </a:p>
          <a:p>
            <a:pPr lvl="3"/>
            <a:r>
              <a:rPr lang="en-US" sz="2600" dirty="0"/>
              <a:t>Discovered moons around Jupiter, showed that not everything travels around Earth</a:t>
            </a:r>
          </a:p>
          <a:p>
            <a:pPr lvl="2"/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5CBFB-62AC-47DB-AEA4-B0BA0FDCA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40" t="15896" r="15551" b="3277"/>
          <a:stretch/>
        </p:blipFill>
        <p:spPr>
          <a:xfrm>
            <a:off x="8629650" y="1514473"/>
            <a:ext cx="3122533" cy="423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0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0F8A-3F75-4D3C-BEAB-E73DEC49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1-2: Earth’s Movement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ACC-DA72-422E-A7CF-92D970876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93" y="1025166"/>
            <a:ext cx="6950014" cy="5604234"/>
          </a:xfrm>
        </p:spPr>
        <p:txBody>
          <a:bodyPr>
            <a:normAutofit/>
          </a:bodyPr>
          <a:lstStyle/>
          <a:p>
            <a:r>
              <a:rPr lang="en-US" sz="4400" dirty="0"/>
              <a:t>How Earth Moves</a:t>
            </a:r>
          </a:p>
          <a:p>
            <a:pPr lvl="1"/>
            <a:r>
              <a:rPr lang="en-US" sz="4000" dirty="0"/>
              <a:t>Rotation</a:t>
            </a:r>
          </a:p>
          <a:p>
            <a:pPr lvl="2"/>
            <a:r>
              <a:rPr lang="en-US" sz="3600" dirty="0"/>
              <a:t>Earth spins on its axis</a:t>
            </a:r>
          </a:p>
          <a:p>
            <a:pPr lvl="2"/>
            <a:r>
              <a:rPr lang="en-US" sz="3600" dirty="0"/>
              <a:t>Earth rotates from west to east</a:t>
            </a:r>
          </a:p>
          <a:p>
            <a:pPr lvl="2"/>
            <a:r>
              <a:rPr lang="en-US" sz="3600" dirty="0"/>
              <a:t>Stars, the moon, the Sun appear to move from east to west in the sky</a:t>
            </a:r>
          </a:p>
          <a:p>
            <a:pPr lvl="2"/>
            <a:r>
              <a:rPr lang="en-US" sz="3600" dirty="0"/>
              <a:t>Earth takes 24hr, or a day, to complete 1 rotation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099BF-D9DE-4A7D-8730-E31FA6678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807" y="1846083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60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1103</Words>
  <Application>Microsoft Office PowerPoint</Application>
  <PresentationFormat>Widescreen</PresentationFormat>
  <Paragraphs>164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Earth-Sun-Moon System</vt:lpstr>
      <vt:lpstr>1-1: Movement in Space</vt:lpstr>
      <vt:lpstr>1-1: Movement in Space</vt:lpstr>
      <vt:lpstr>1-1: Movement in Space</vt:lpstr>
      <vt:lpstr>1-1: Movement in Space</vt:lpstr>
      <vt:lpstr>1-1: Movement in Space</vt:lpstr>
      <vt:lpstr>1-1: Movement in Space</vt:lpstr>
      <vt:lpstr>1-1: Movement in Space</vt:lpstr>
      <vt:lpstr>1-2: Earth’s Movement in Space</vt:lpstr>
      <vt:lpstr>1-2: Earth’s Movement in Space</vt:lpstr>
      <vt:lpstr>PowerPoint Presentation</vt:lpstr>
      <vt:lpstr>1-2: Earth’s Movement in Space</vt:lpstr>
      <vt:lpstr>1-2: Earth’s Movement in Space</vt:lpstr>
      <vt:lpstr>1-2: Earth’s Movement in Space</vt:lpstr>
      <vt:lpstr>1-2: Earth’s Movement in Space</vt:lpstr>
      <vt:lpstr>PowerPoint Presentation</vt:lpstr>
      <vt:lpstr>Solstices</vt:lpstr>
      <vt:lpstr>Equinoxes</vt:lpstr>
      <vt:lpstr>1-2: Earth’s Movement in Space</vt:lpstr>
      <vt:lpstr>1-2: Earth’s Movement in Space</vt:lpstr>
      <vt:lpstr>1-2: Earth’s Movement in Space</vt:lpstr>
      <vt:lpstr>1-3: Phases and Ellipses</vt:lpstr>
      <vt:lpstr>1-3: Phases and Ellipses</vt:lpstr>
      <vt:lpstr>1-3: Phases and Ellipses</vt:lpstr>
      <vt:lpstr>PowerPoint Presentation</vt:lpstr>
      <vt:lpstr>1-3: Phases and Ellipses</vt:lpstr>
      <vt:lpstr>PowerPoint Presentation</vt:lpstr>
      <vt:lpstr>1-3: Phases and Ellipses</vt:lpstr>
      <vt:lpstr>1-3: Phases and Ellipses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Earth-Sun-Moon System</dc:title>
  <dc:creator>Parrott, Maureen</dc:creator>
  <cp:lastModifiedBy>Parrott, Maureen</cp:lastModifiedBy>
  <cp:revision>21</cp:revision>
  <cp:lastPrinted>2019-09-24T17:56:33Z</cp:lastPrinted>
  <dcterms:created xsi:type="dcterms:W3CDTF">2018-09-20T23:49:26Z</dcterms:created>
  <dcterms:modified xsi:type="dcterms:W3CDTF">2019-09-24T22:10:40Z</dcterms:modified>
</cp:coreProperties>
</file>